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ITC Edwardian Script" panose="020B0604020202020204" charset="0"/>
      <p:regular r:id="rId13"/>
    </p:embeddedFont>
    <p:embeddedFont>
      <p:font typeface="Roboto Condensed Bold" panose="020B0604020202020204" charset="0"/>
      <p:regular r:id="rId14"/>
    </p:embeddedFont>
    <p:embeddedFont>
      <p:font typeface="Times New Roman Bold" panose="020208030705050203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43019-CDCE-4791-9A73-2DF729D68497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8BCFA-9760-4AD4-923B-7173336A0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0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103687" y="578477"/>
            <a:ext cx="2080625" cy="1927919"/>
          </a:xfrm>
          <a:custGeom>
            <a:avLst/>
            <a:gdLst/>
            <a:ahLst/>
            <a:cxnLst/>
            <a:rect l="l" t="t" r="r" b="b"/>
            <a:pathLst>
              <a:path w="2080625" h="1927919">
                <a:moveTo>
                  <a:pt x="0" y="0"/>
                </a:moveTo>
                <a:lnTo>
                  <a:pt x="2080626" y="0"/>
                </a:lnTo>
                <a:lnTo>
                  <a:pt x="2080626" y="1927919"/>
                </a:lnTo>
                <a:lnTo>
                  <a:pt x="0" y="1927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398860" y="973445"/>
            <a:ext cx="2792769" cy="1137983"/>
          </a:xfrm>
          <a:custGeom>
            <a:avLst/>
            <a:gdLst/>
            <a:ahLst/>
            <a:cxnLst/>
            <a:rect l="l" t="t" r="r" b="b"/>
            <a:pathLst>
              <a:path w="2792769" h="1137983">
                <a:moveTo>
                  <a:pt x="0" y="0"/>
                </a:moveTo>
                <a:lnTo>
                  <a:pt x="2792769" y="0"/>
                </a:lnTo>
                <a:lnTo>
                  <a:pt x="2792769" y="1137983"/>
                </a:lnTo>
                <a:lnTo>
                  <a:pt x="0" y="1137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69987" y="6754722"/>
            <a:ext cx="18218013" cy="3163898"/>
            <a:chOff x="0" y="0"/>
            <a:chExt cx="812800" cy="1411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41158"/>
            </a:xfrm>
            <a:custGeom>
              <a:avLst/>
              <a:gdLst/>
              <a:ahLst/>
              <a:cxnLst/>
              <a:rect l="l" t="t" r="r" b="b"/>
              <a:pathLst>
                <a:path w="812800" h="141158">
                  <a:moveTo>
                    <a:pt x="812800" y="0"/>
                  </a:moveTo>
                  <a:lnTo>
                    <a:pt x="0" y="0"/>
                  </a:lnTo>
                  <a:lnTo>
                    <a:pt x="101600" y="70579"/>
                  </a:lnTo>
                  <a:lnTo>
                    <a:pt x="0" y="141158"/>
                  </a:lnTo>
                  <a:lnTo>
                    <a:pt x="812800" y="141158"/>
                  </a:lnTo>
                  <a:lnTo>
                    <a:pt x="711200" y="7057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FFF4F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-47625"/>
              <a:ext cx="635000" cy="188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7250764"/>
            <a:ext cx="1891731" cy="2104847"/>
          </a:xfrm>
          <a:custGeom>
            <a:avLst/>
            <a:gdLst/>
            <a:ahLst/>
            <a:cxnLst/>
            <a:rect l="l" t="t" r="r" b="b"/>
            <a:pathLst>
              <a:path w="1891731" h="2104847">
                <a:moveTo>
                  <a:pt x="0" y="0"/>
                </a:moveTo>
                <a:lnTo>
                  <a:pt x="1891731" y="0"/>
                </a:lnTo>
                <a:lnTo>
                  <a:pt x="1891731" y="2104847"/>
                </a:lnTo>
                <a:lnTo>
                  <a:pt x="0" y="210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4" name="Group 14"/>
          <p:cNvGrpSpPr/>
          <p:nvPr/>
        </p:nvGrpSpPr>
        <p:grpSpPr>
          <a:xfrm>
            <a:off x="15111213" y="743995"/>
            <a:ext cx="2954906" cy="1558783"/>
            <a:chOff x="0" y="0"/>
            <a:chExt cx="3939875" cy="20783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78377" cy="2078377"/>
            </a:xfrm>
            <a:custGeom>
              <a:avLst/>
              <a:gdLst/>
              <a:ahLst/>
              <a:cxnLst/>
              <a:rect l="l" t="t" r="r" b="b"/>
              <a:pathLst>
                <a:path w="2078377" h="2078377">
                  <a:moveTo>
                    <a:pt x="0" y="0"/>
                  </a:moveTo>
                  <a:lnTo>
                    <a:pt x="2078377" y="0"/>
                  </a:lnTo>
                  <a:lnTo>
                    <a:pt x="2078377" y="2078377"/>
                  </a:lnTo>
                  <a:lnTo>
                    <a:pt x="0" y="2078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218077" y="112907"/>
              <a:ext cx="1721798" cy="1965471"/>
            </a:xfrm>
            <a:custGeom>
              <a:avLst/>
              <a:gdLst/>
              <a:ahLst/>
              <a:cxnLst/>
              <a:rect l="l" t="t" r="r" b="b"/>
              <a:pathLst>
                <a:path w="1721798" h="1965471">
                  <a:moveTo>
                    <a:pt x="0" y="0"/>
                  </a:moveTo>
                  <a:lnTo>
                    <a:pt x="1721798" y="0"/>
                  </a:lnTo>
                  <a:lnTo>
                    <a:pt x="1721798" y="1965470"/>
                  </a:lnTo>
                  <a:lnTo>
                    <a:pt x="0" y="1965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17954" y="2573071"/>
            <a:ext cx="15852091" cy="216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spc="95" dirty="0">
                <a:solidFill>
                  <a:srgbClr val="00629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IEEE 2nd INTERNATIONAL CONFERENCE ON COMPUTING, APPLICATIONS AND SYSTEMS (COMPAS 2025)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b="1" spc="95" dirty="0">
              <a:solidFill>
                <a:srgbClr val="00629B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95800" y="4136846"/>
            <a:ext cx="9179123" cy="105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 spc="47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HOSTED BY: CENTRAL LABORATORY, ISLAMIC UNIVERSITY, KUSHTIA, BANGLADESH</a:t>
            </a:r>
          </a:p>
          <a:p>
            <a:pPr algn="ctr">
              <a:lnSpc>
                <a:spcPts val="2799"/>
              </a:lnSpc>
            </a:pPr>
            <a:r>
              <a:rPr lang="en-US" sz="1999" b="1" spc="47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23-24 OCTOBER, 2025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999" b="1" spc="47" dirty="0">
              <a:solidFill>
                <a:srgbClr val="0000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5768" y="4914900"/>
            <a:ext cx="2490906" cy="2269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085"/>
              </a:lnSpc>
            </a:pPr>
            <a:r>
              <a:rPr lang="en-US" sz="3399" b="1" spc="8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Paper ID:</a:t>
            </a:r>
          </a:p>
          <a:p>
            <a:pPr algn="l">
              <a:lnSpc>
                <a:spcPts val="6085"/>
              </a:lnSpc>
            </a:pPr>
            <a:r>
              <a:rPr lang="en-US" sz="3399" b="1" spc="8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Paper Title : </a:t>
            </a:r>
          </a:p>
          <a:p>
            <a:pPr algn="l">
              <a:lnSpc>
                <a:spcPts val="6085"/>
              </a:lnSpc>
            </a:pPr>
            <a:endParaRPr lang="en-US" sz="3399" b="1" spc="81" dirty="0">
              <a:solidFill>
                <a:srgbClr val="000000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56007" y="5105222"/>
            <a:ext cx="3573393" cy="580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600" b="1" dirty="0"/>
              <a:t>725</a:t>
            </a:r>
            <a:endParaRPr lang="en-US" sz="3399" b="1" spc="8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49689" y="5829300"/>
            <a:ext cx="1471643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GB" sz="3600" b="1" dirty="0"/>
              <a:t> Ensemble Deep Learning for Brain Tumor Classification Using MRI: 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GB" sz="3600" b="1" dirty="0"/>
              <a:t> A Comparative Study of CNN Architectures</a:t>
            </a:r>
            <a:endParaRPr lang="en-US" sz="3600" b="1" spc="81" dirty="0">
              <a:solidFill>
                <a:srgbClr val="0000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983982" y="7355539"/>
            <a:ext cx="9208018" cy="2212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GB" sz="2800" b="1" dirty="0">
                <a:highlight>
                  <a:srgbClr val="FFFFFF"/>
                </a:highlight>
                <a:latin typeface="Roboto Condensed Bold" panose="020B0604020202020204" charset="0"/>
                <a:ea typeface="Roboto Condensed Bold" panose="020B0604020202020204" charset="0"/>
              </a:rPr>
              <a:t>Abdullah Al Mahmud Joy, Md Faizer Islam, Md. Mamun Hossain </a:t>
            </a:r>
          </a:p>
          <a:p>
            <a:pPr algn="just">
              <a:lnSpc>
                <a:spcPts val="3499"/>
              </a:lnSpc>
            </a:pPr>
            <a:r>
              <a:rPr lang="en-US" sz="2499" b="1" spc="59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Department of </a:t>
            </a:r>
            <a:r>
              <a:rPr lang="en" sz="2500" b="1" dirty="0">
                <a:solidFill>
                  <a:schemeClr val="dk1"/>
                </a:solidFill>
                <a:highlight>
                  <a:srgbClr val="FFFFFF"/>
                </a:highlight>
                <a:latin typeface="Roboto Condensed Bold" panose="020B0604020202020204" charset="0"/>
                <a:ea typeface="Roboto Condensed Bold" panose="020B0604020202020204" charset="0"/>
              </a:rPr>
              <a:t>Computer Science and Engineering</a:t>
            </a:r>
            <a:endParaRPr lang="en-US" sz="2500" b="1" spc="59" dirty="0">
              <a:solidFill>
                <a:srgbClr val="000000"/>
              </a:solidFill>
              <a:latin typeface="Roboto Condensed Bold" panose="020B0604020202020204" charset="0"/>
              <a:ea typeface="Roboto Condensed Bold" panose="020B0604020202020204" charset="0"/>
              <a:cs typeface="Roboto Condensed Bold"/>
              <a:sym typeface="Roboto Condensed Bold"/>
            </a:endParaRPr>
          </a:p>
          <a:p>
            <a:pPr algn="just">
              <a:lnSpc>
                <a:spcPts val="3499"/>
              </a:lnSpc>
            </a:pPr>
            <a:r>
              <a:rPr lang="en-US" sz="2499" b="1" spc="59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Bangladesh University of Business and Technology</a:t>
            </a:r>
          </a:p>
          <a:p>
            <a:pPr algn="just">
              <a:lnSpc>
                <a:spcPts val="3499"/>
              </a:lnSpc>
            </a:pPr>
            <a:r>
              <a:rPr lang="en-US" sz="2499" b="1" spc="59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Dhaka, Bangladesh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 b="1" spc="59" dirty="0">
              <a:solidFill>
                <a:srgbClr val="000000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413168"/>
            <a:ext cx="18288000" cy="873832"/>
            <a:chOff x="0" y="0"/>
            <a:chExt cx="4816593" cy="230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30145"/>
            </a:xfrm>
            <a:custGeom>
              <a:avLst/>
              <a:gdLst/>
              <a:ahLst/>
              <a:cxnLst/>
              <a:rect l="l" t="t" r="r" b="b"/>
              <a:pathLst>
                <a:path w="4816592" h="230145">
                  <a:moveTo>
                    <a:pt x="0" y="0"/>
                  </a:moveTo>
                  <a:lnTo>
                    <a:pt x="4816592" y="0"/>
                  </a:lnTo>
                  <a:lnTo>
                    <a:pt x="4816592" y="230145"/>
                  </a:lnTo>
                  <a:lnTo>
                    <a:pt x="0" y="230145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47" dirty="0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HOSTED BY: CENTRAL LABORATORY, ISLAMIC UNIVERSITY, KUSHTIA, BANGLADESH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7935" y="712444"/>
            <a:ext cx="16641365" cy="1557520"/>
            <a:chOff x="0" y="0"/>
            <a:chExt cx="22188487" cy="2076694"/>
          </a:xfrm>
        </p:grpSpPr>
        <p:sp>
          <p:nvSpPr>
            <p:cNvPr id="12" name="Freeform 12"/>
            <p:cNvSpPr/>
            <p:nvPr/>
          </p:nvSpPr>
          <p:spPr>
            <a:xfrm>
              <a:off x="10247494" y="0"/>
              <a:ext cx="2241184" cy="2076694"/>
            </a:xfrm>
            <a:custGeom>
              <a:avLst/>
              <a:gdLst/>
              <a:ahLst/>
              <a:cxnLst/>
              <a:rect l="l" t="t" r="r" b="b"/>
              <a:pathLst>
                <a:path w="2241184" h="2076694">
                  <a:moveTo>
                    <a:pt x="0" y="0"/>
                  </a:moveTo>
                  <a:lnTo>
                    <a:pt x="2241185" y="0"/>
                  </a:lnTo>
                  <a:lnTo>
                    <a:pt x="2241185" y="2076694"/>
                  </a:lnTo>
                  <a:lnTo>
                    <a:pt x="0" y="207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348001"/>
              <a:ext cx="2882046" cy="1174361"/>
            </a:xfrm>
            <a:custGeom>
              <a:avLst/>
              <a:gdLst/>
              <a:ahLst/>
              <a:cxnLst/>
              <a:rect l="l" t="t" r="r" b="b"/>
              <a:pathLst>
                <a:path w="2882046" h="1174361">
                  <a:moveTo>
                    <a:pt x="0" y="0"/>
                  </a:moveTo>
                  <a:lnTo>
                    <a:pt x="2882046" y="0"/>
                  </a:lnTo>
                  <a:lnTo>
                    <a:pt x="2882046" y="1174362"/>
                  </a:lnTo>
                  <a:lnTo>
                    <a:pt x="0" y="117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324370" y="42068"/>
              <a:ext cx="1510889" cy="1510889"/>
            </a:xfrm>
            <a:custGeom>
              <a:avLst/>
              <a:gdLst/>
              <a:ahLst/>
              <a:cxnLst/>
              <a:rect l="l" t="t" r="r" b="b"/>
              <a:pathLst>
                <a:path w="1510889" h="1510889">
                  <a:moveTo>
                    <a:pt x="0" y="0"/>
                  </a:moveTo>
                  <a:lnTo>
                    <a:pt x="1510889" y="0"/>
                  </a:lnTo>
                  <a:lnTo>
                    <a:pt x="1510889" y="1510889"/>
                  </a:lnTo>
                  <a:lnTo>
                    <a:pt x="0" y="1510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0936815" y="124146"/>
              <a:ext cx="1251672" cy="1428811"/>
            </a:xfrm>
            <a:custGeom>
              <a:avLst/>
              <a:gdLst/>
              <a:ahLst/>
              <a:cxnLst/>
              <a:rect l="l" t="t" r="r" b="b"/>
              <a:pathLst>
                <a:path w="1251672" h="1428811">
                  <a:moveTo>
                    <a:pt x="0" y="0"/>
                  </a:moveTo>
                  <a:lnTo>
                    <a:pt x="1251672" y="0"/>
                  </a:lnTo>
                  <a:lnTo>
                    <a:pt x="1251672" y="1428811"/>
                  </a:lnTo>
                  <a:lnTo>
                    <a:pt x="0" y="142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17935" y="4087813"/>
            <a:ext cx="16641365" cy="189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 spc="264" dirty="0">
                <a:solidFill>
                  <a:srgbClr val="167B45"/>
                </a:solidFill>
                <a:latin typeface="ITC Edwardian Script"/>
                <a:ea typeface="ITC Edwardian Script"/>
                <a:cs typeface="ITC Edwardian Script"/>
                <a:sym typeface="ITC Edwardian Script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413168"/>
            <a:ext cx="18288000" cy="873832"/>
            <a:chOff x="0" y="0"/>
            <a:chExt cx="4816593" cy="230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30145"/>
            </a:xfrm>
            <a:custGeom>
              <a:avLst/>
              <a:gdLst/>
              <a:ahLst/>
              <a:cxnLst/>
              <a:rect l="l" t="t" r="r" b="b"/>
              <a:pathLst>
                <a:path w="4816592" h="230145">
                  <a:moveTo>
                    <a:pt x="0" y="0"/>
                  </a:moveTo>
                  <a:lnTo>
                    <a:pt x="4816592" y="0"/>
                  </a:lnTo>
                  <a:lnTo>
                    <a:pt x="4816592" y="230145"/>
                  </a:lnTo>
                  <a:lnTo>
                    <a:pt x="0" y="230145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47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HOSTED BY: CENTRAL LABORATORY, ISLAMIC UNIVERSITY, KUSHTIA, BANGLADESH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4610" y="2551086"/>
            <a:ext cx="106909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9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OUTLINE OF 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610" y="3382936"/>
            <a:ext cx="16319902" cy="310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2499" spc="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</a:t>
            </a:r>
          </a:p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2499" spc="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Literature Review </a:t>
            </a:r>
          </a:p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2499" spc="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Methodology </a:t>
            </a:r>
          </a:p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2499" spc="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Proposed Work</a:t>
            </a:r>
          </a:p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2499" spc="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Result and Discussion</a:t>
            </a:r>
          </a:p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2499" spc="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Conclusion </a:t>
            </a:r>
          </a:p>
          <a:p>
            <a:pPr marL="342900" indent="-342900" algn="l">
              <a:lnSpc>
                <a:spcPts val="3499"/>
              </a:lnSpc>
              <a:buFont typeface="Wingdings" panose="05000000000000000000" pitchFamily="2" charset="2"/>
              <a:buChar char="q"/>
            </a:pPr>
            <a:r>
              <a:rPr lang="en-US" sz="2499" spc="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Reference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7935" y="712444"/>
            <a:ext cx="16641365" cy="1557520"/>
            <a:chOff x="0" y="0"/>
            <a:chExt cx="22188487" cy="2076694"/>
          </a:xfrm>
        </p:grpSpPr>
        <p:sp>
          <p:nvSpPr>
            <p:cNvPr id="14" name="Freeform 14"/>
            <p:cNvSpPr/>
            <p:nvPr/>
          </p:nvSpPr>
          <p:spPr>
            <a:xfrm>
              <a:off x="10247494" y="0"/>
              <a:ext cx="2241184" cy="2076694"/>
            </a:xfrm>
            <a:custGeom>
              <a:avLst/>
              <a:gdLst/>
              <a:ahLst/>
              <a:cxnLst/>
              <a:rect l="l" t="t" r="r" b="b"/>
              <a:pathLst>
                <a:path w="2241184" h="2076694">
                  <a:moveTo>
                    <a:pt x="0" y="0"/>
                  </a:moveTo>
                  <a:lnTo>
                    <a:pt x="2241185" y="0"/>
                  </a:lnTo>
                  <a:lnTo>
                    <a:pt x="2241185" y="2076694"/>
                  </a:lnTo>
                  <a:lnTo>
                    <a:pt x="0" y="207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348001"/>
              <a:ext cx="2882046" cy="1174361"/>
            </a:xfrm>
            <a:custGeom>
              <a:avLst/>
              <a:gdLst/>
              <a:ahLst/>
              <a:cxnLst/>
              <a:rect l="l" t="t" r="r" b="b"/>
              <a:pathLst>
                <a:path w="2882046" h="1174361">
                  <a:moveTo>
                    <a:pt x="0" y="0"/>
                  </a:moveTo>
                  <a:lnTo>
                    <a:pt x="2882046" y="0"/>
                  </a:lnTo>
                  <a:lnTo>
                    <a:pt x="2882046" y="1174362"/>
                  </a:lnTo>
                  <a:lnTo>
                    <a:pt x="0" y="117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324370" y="42068"/>
              <a:ext cx="1510889" cy="1510889"/>
            </a:xfrm>
            <a:custGeom>
              <a:avLst/>
              <a:gdLst/>
              <a:ahLst/>
              <a:cxnLst/>
              <a:rect l="l" t="t" r="r" b="b"/>
              <a:pathLst>
                <a:path w="1510889" h="1510889">
                  <a:moveTo>
                    <a:pt x="0" y="0"/>
                  </a:moveTo>
                  <a:lnTo>
                    <a:pt x="1510889" y="0"/>
                  </a:lnTo>
                  <a:lnTo>
                    <a:pt x="1510889" y="1510889"/>
                  </a:lnTo>
                  <a:lnTo>
                    <a:pt x="0" y="1510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936815" y="124146"/>
              <a:ext cx="1251672" cy="1428811"/>
            </a:xfrm>
            <a:custGeom>
              <a:avLst/>
              <a:gdLst/>
              <a:ahLst/>
              <a:cxnLst/>
              <a:rect l="l" t="t" r="r" b="b"/>
              <a:pathLst>
                <a:path w="1251672" h="1428811">
                  <a:moveTo>
                    <a:pt x="0" y="0"/>
                  </a:moveTo>
                  <a:lnTo>
                    <a:pt x="1251672" y="0"/>
                  </a:lnTo>
                  <a:lnTo>
                    <a:pt x="1251672" y="1428811"/>
                  </a:lnTo>
                  <a:lnTo>
                    <a:pt x="0" y="142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413168"/>
            <a:ext cx="18288000" cy="873832"/>
            <a:chOff x="0" y="0"/>
            <a:chExt cx="4816593" cy="230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30145"/>
            </a:xfrm>
            <a:custGeom>
              <a:avLst/>
              <a:gdLst/>
              <a:ahLst/>
              <a:cxnLst/>
              <a:rect l="l" t="t" r="r" b="b"/>
              <a:pathLst>
                <a:path w="4816592" h="230145">
                  <a:moveTo>
                    <a:pt x="0" y="0"/>
                  </a:moveTo>
                  <a:lnTo>
                    <a:pt x="4816592" y="0"/>
                  </a:lnTo>
                  <a:lnTo>
                    <a:pt x="4816592" y="230145"/>
                  </a:lnTo>
                  <a:lnTo>
                    <a:pt x="0" y="230145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47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HOSTED BY: CENTRAL LABORATORY, ISLAMIC UNIVERSITY, KUSHTIA, BANGLADESH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4610" y="2551086"/>
            <a:ext cx="106909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9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610" y="3382936"/>
            <a:ext cx="10897790" cy="4943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tumors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among the most 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deadly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cancers and are difficult to diagnose accurately.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preferred, non-invasive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imaging technique for tumor detection.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diagnosis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radiologists is 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prone to 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error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(CNNs)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automatically extract features and classify tumors effectively.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an 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automated, accurate, and interpretable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CNN-based system for brain tumor classification.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7935" y="712444"/>
            <a:ext cx="16641365" cy="1557520"/>
            <a:chOff x="0" y="0"/>
            <a:chExt cx="22188487" cy="2076694"/>
          </a:xfrm>
        </p:grpSpPr>
        <p:sp>
          <p:nvSpPr>
            <p:cNvPr id="14" name="Freeform 14"/>
            <p:cNvSpPr/>
            <p:nvPr/>
          </p:nvSpPr>
          <p:spPr>
            <a:xfrm>
              <a:off x="10247494" y="0"/>
              <a:ext cx="2241184" cy="2076694"/>
            </a:xfrm>
            <a:custGeom>
              <a:avLst/>
              <a:gdLst/>
              <a:ahLst/>
              <a:cxnLst/>
              <a:rect l="l" t="t" r="r" b="b"/>
              <a:pathLst>
                <a:path w="2241184" h="2076694">
                  <a:moveTo>
                    <a:pt x="0" y="0"/>
                  </a:moveTo>
                  <a:lnTo>
                    <a:pt x="2241185" y="0"/>
                  </a:lnTo>
                  <a:lnTo>
                    <a:pt x="2241185" y="2076694"/>
                  </a:lnTo>
                  <a:lnTo>
                    <a:pt x="0" y="207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348001"/>
              <a:ext cx="2882046" cy="1174361"/>
            </a:xfrm>
            <a:custGeom>
              <a:avLst/>
              <a:gdLst/>
              <a:ahLst/>
              <a:cxnLst/>
              <a:rect l="l" t="t" r="r" b="b"/>
              <a:pathLst>
                <a:path w="2882046" h="1174361">
                  <a:moveTo>
                    <a:pt x="0" y="0"/>
                  </a:moveTo>
                  <a:lnTo>
                    <a:pt x="2882046" y="0"/>
                  </a:lnTo>
                  <a:lnTo>
                    <a:pt x="2882046" y="1174362"/>
                  </a:lnTo>
                  <a:lnTo>
                    <a:pt x="0" y="117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324370" y="42068"/>
              <a:ext cx="1510889" cy="1510889"/>
            </a:xfrm>
            <a:custGeom>
              <a:avLst/>
              <a:gdLst/>
              <a:ahLst/>
              <a:cxnLst/>
              <a:rect l="l" t="t" r="r" b="b"/>
              <a:pathLst>
                <a:path w="1510889" h="1510889">
                  <a:moveTo>
                    <a:pt x="0" y="0"/>
                  </a:moveTo>
                  <a:lnTo>
                    <a:pt x="1510889" y="0"/>
                  </a:lnTo>
                  <a:lnTo>
                    <a:pt x="1510889" y="1510889"/>
                  </a:lnTo>
                  <a:lnTo>
                    <a:pt x="0" y="1510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936815" y="124146"/>
              <a:ext cx="1251672" cy="1428811"/>
            </a:xfrm>
            <a:custGeom>
              <a:avLst/>
              <a:gdLst/>
              <a:ahLst/>
              <a:cxnLst/>
              <a:rect l="l" t="t" r="r" b="b"/>
              <a:pathLst>
                <a:path w="1251672" h="1428811">
                  <a:moveTo>
                    <a:pt x="0" y="0"/>
                  </a:moveTo>
                  <a:lnTo>
                    <a:pt x="1251672" y="0"/>
                  </a:lnTo>
                  <a:lnTo>
                    <a:pt x="1251672" y="1428811"/>
                  </a:lnTo>
                  <a:lnTo>
                    <a:pt x="0" y="142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CF0C665-D3C4-EEB1-9955-3275144EF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11000" y="2344725"/>
            <a:ext cx="6348212" cy="64657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413168"/>
            <a:ext cx="18288000" cy="873832"/>
            <a:chOff x="0" y="0"/>
            <a:chExt cx="4816593" cy="230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30145"/>
            </a:xfrm>
            <a:custGeom>
              <a:avLst/>
              <a:gdLst/>
              <a:ahLst/>
              <a:cxnLst/>
              <a:rect l="l" t="t" r="r" b="b"/>
              <a:pathLst>
                <a:path w="4816592" h="230145">
                  <a:moveTo>
                    <a:pt x="0" y="0"/>
                  </a:moveTo>
                  <a:lnTo>
                    <a:pt x="4816592" y="0"/>
                  </a:lnTo>
                  <a:lnTo>
                    <a:pt x="4816592" y="230145"/>
                  </a:lnTo>
                  <a:lnTo>
                    <a:pt x="0" y="230145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47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HOSTED BY: CENTRAL LABORATORY, ISLAMIC UNIVERSITY, KUSHTIA, BANGLADESH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4610" y="2551086"/>
            <a:ext cx="106909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9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RELATED 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610" y="3382937"/>
            <a:ext cx="9299833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LeaSE (Chitnis et al.) → 88.87%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 (Veeranki et al.) → 89% accuracy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InceptionV3 (Lakshmi et al.) → 89%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(Remzan et al.) → 89%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(Hashan et al.) → 90%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+ Genetic Algorithm (Kabir et al.) → 90.9%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+ KELM (Pashaei et al.) → 93.68%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7935" y="712444"/>
            <a:ext cx="16641365" cy="1557520"/>
            <a:chOff x="0" y="0"/>
            <a:chExt cx="22188487" cy="2076694"/>
          </a:xfrm>
        </p:grpSpPr>
        <p:sp>
          <p:nvSpPr>
            <p:cNvPr id="14" name="Freeform 14"/>
            <p:cNvSpPr/>
            <p:nvPr/>
          </p:nvSpPr>
          <p:spPr>
            <a:xfrm>
              <a:off x="10247494" y="0"/>
              <a:ext cx="2241184" cy="2076694"/>
            </a:xfrm>
            <a:custGeom>
              <a:avLst/>
              <a:gdLst/>
              <a:ahLst/>
              <a:cxnLst/>
              <a:rect l="l" t="t" r="r" b="b"/>
              <a:pathLst>
                <a:path w="2241184" h="2076694">
                  <a:moveTo>
                    <a:pt x="0" y="0"/>
                  </a:moveTo>
                  <a:lnTo>
                    <a:pt x="2241185" y="0"/>
                  </a:lnTo>
                  <a:lnTo>
                    <a:pt x="2241185" y="2076694"/>
                  </a:lnTo>
                  <a:lnTo>
                    <a:pt x="0" y="207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348001"/>
              <a:ext cx="2882046" cy="1174361"/>
            </a:xfrm>
            <a:custGeom>
              <a:avLst/>
              <a:gdLst/>
              <a:ahLst/>
              <a:cxnLst/>
              <a:rect l="l" t="t" r="r" b="b"/>
              <a:pathLst>
                <a:path w="2882046" h="1174361">
                  <a:moveTo>
                    <a:pt x="0" y="0"/>
                  </a:moveTo>
                  <a:lnTo>
                    <a:pt x="2882046" y="0"/>
                  </a:lnTo>
                  <a:lnTo>
                    <a:pt x="2882046" y="1174362"/>
                  </a:lnTo>
                  <a:lnTo>
                    <a:pt x="0" y="117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324370" y="42068"/>
              <a:ext cx="1510889" cy="1510889"/>
            </a:xfrm>
            <a:custGeom>
              <a:avLst/>
              <a:gdLst/>
              <a:ahLst/>
              <a:cxnLst/>
              <a:rect l="l" t="t" r="r" b="b"/>
              <a:pathLst>
                <a:path w="1510889" h="1510889">
                  <a:moveTo>
                    <a:pt x="0" y="0"/>
                  </a:moveTo>
                  <a:lnTo>
                    <a:pt x="1510889" y="0"/>
                  </a:lnTo>
                  <a:lnTo>
                    <a:pt x="1510889" y="1510889"/>
                  </a:lnTo>
                  <a:lnTo>
                    <a:pt x="0" y="1510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936815" y="124146"/>
              <a:ext cx="1251672" cy="1428811"/>
            </a:xfrm>
            <a:custGeom>
              <a:avLst/>
              <a:gdLst/>
              <a:ahLst/>
              <a:cxnLst/>
              <a:rect l="l" t="t" r="r" b="b"/>
              <a:pathLst>
                <a:path w="1251672" h="1428811">
                  <a:moveTo>
                    <a:pt x="0" y="0"/>
                  </a:moveTo>
                  <a:lnTo>
                    <a:pt x="1251672" y="0"/>
                  </a:lnTo>
                  <a:lnTo>
                    <a:pt x="1251672" y="1428811"/>
                  </a:lnTo>
                  <a:lnTo>
                    <a:pt x="0" y="142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D94E5C-ECE0-92D5-EE24-883AAA7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9907" y="2427930"/>
            <a:ext cx="8485293" cy="68044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413168"/>
            <a:ext cx="18288000" cy="873832"/>
            <a:chOff x="0" y="0"/>
            <a:chExt cx="4816593" cy="230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30145"/>
            </a:xfrm>
            <a:custGeom>
              <a:avLst/>
              <a:gdLst/>
              <a:ahLst/>
              <a:cxnLst/>
              <a:rect l="l" t="t" r="r" b="b"/>
              <a:pathLst>
                <a:path w="4816592" h="230145">
                  <a:moveTo>
                    <a:pt x="0" y="0"/>
                  </a:moveTo>
                  <a:lnTo>
                    <a:pt x="4816592" y="0"/>
                  </a:lnTo>
                  <a:lnTo>
                    <a:pt x="4816592" y="230145"/>
                  </a:lnTo>
                  <a:lnTo>
                    <a:pt x="0" y="230145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47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HOSTED BY: CENTRAL LABORATORY, ISLAMIC UNIVERSITY, KUSHTIA, BANGLADESH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4610" y="2551086"/>
            <a:ext cx="106909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95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METHODOLOGY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610" y="3382936"/>
            <a:ext cx="8840390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3499"/>
              </a:lnSpc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&amp; Setup: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10,000 MRI images (4 classes, balanced).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Split: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80% train / 10% validation / 10% test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resizing, normalization, augmentation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4" lvl="1">
              <a:lnSpc>
                <a:spcPts val="3499"/>
              </a:lnSpc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Models: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CNN: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baseline.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MobileNetV2: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lightweight, efficient.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VGG16: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hierarchical features.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EfficientNetB0: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optimized compound scaling.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Ensemble: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 voting of all four models.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7935" y="712444"/>
            <a:ext cx="16641365" cy="1557520"/>
            <a:chOff x="0" y="0"/>
            <a:chExt cx="22188487" cy="2076694"/>
          </a:xfrm>
        </p:grpSpPr>
        <p:sp>
          <p:nvSpPr>
            <p:cNvPr id="14" name="Freeform 14"/>
            <p:cNvSpPr/>
            <p:nvPr/>
          </p:nvSpPr>
          <p:spPr>
            <a:xfrm>
              <a:off x="10247494" y="0"/>
              <a:ext cx="2241184" cy="2076694"/>
            </a:xfrm>
            <a:custGeom>
              <a:avLst/>
              <a:gdLst/>
              <a:ahLst/>
              <a:cxnLst/>
              <a:rect l="l" t="t" r="r" b="b"/>
              <a:pathLst>
                <a:path w="2241184" h="2076694">
                  <a:moveTo>
                    <a:pt x="0" y="0"/>
                  </a:moveTo>
                  <a:lnTo>
                    <a:pt x="2241185" y="0"/>
                  </a:lnTo>
                  <a:lnTo>
                    <a:pt x="2241185" y="2076694"/>
                  </a:lnTo>
                  <a:lnTo>
                    <a:pt x="0" y="207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348001"/>
              <a:ext cx="2882046" cy="1174361"/>
            </a:xfrm>
            <a:custGeom>
              <a:avLst/>
              <a:gdLst/>
              <a:ahLst/>
              <a:cxnLst/>
              <a:rect l="l" t="t" r="r" b="b"/>
              <a:pathLst>
                <a:path w="2882046" h="1174361">
                  <a:moveTo>
                    <a:pt x="0" y="0"/>
                  </a:moveTo>
                  <a:lnTo>
                    <a:pt x="2882046" y="0"/>
                  </a:lnTo>
                  <a:lnTo>
                    <a:pt x="2882046" y="1174362"/>
                  </a:lnTo>
                  <a:lnTo>
                    <a:pt x="0" y="117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324370" y="42068"/>
              <a:ext cx="1510889" cy="1510889"/>
            </a:xfrm>
            <a:custGeom>
              <a:avLst/>
              <a:gdLst/>
              <a:ahLst/>
              <a:cxnLst/>
              <a:rect l="l" t="t" r="r" b="b"/>
              <a:pathLst>
                <a:path w="1510889" h="1510889">
                  <a:moveTo>
                    <a:pt x="0" y="0"/>
                  </a:moveTo>
                  <a:lnTo>
                    <a:pt x="1510889" y="0"/>
                  </a:lnTo>
                  <a:lnTo>
                    <a:pt x="1510889" y="1510889"/>
                  </a:lnTo>
                  <a:lnTo>
                    <a:pt x="0" y="1510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936815" y="124146"/>
              <a:ext cx="1251672" cy="1428811"/>
            </a:xfrm>
            <a:custGeom>
              <a:avLst/>
              <a:gdLst/>
              <a:ahLst/>
              <a:cxnLst/>
              <a:rect l="l" t="t" r="r" b="b"/>
              <a:pathLst>
                <a:path w="1251672" h="1428811">
                  <a:moveTo>
                    <a:pt x="0" y="0"/>
                  </a:moveTo>
                  <a:lnTo>
                    <a:pt x="1251672" y="0"/>
                  </a:lnTo>
                  <a:lnTo>
                    <a:pt x="1251672" y="1428811"/>
                  </a:lnTo>
                  <a:lnTo>
                    <a:pt x="0" y="142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6ECE784D-18AC-55C3-AA87-19771F7ED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174" y="2196457"/>
            <a:ext cx="4309241" cy="646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dataset_distribution.png">
            <a:extLst>
              <a:ext uri="{FF2B5EF4-FFF2-40B4-BE49-F238E27FC236}">
                <a16:creationId xmlns:a16="http://schemas.microsoft.com/office/drawing/2014/main" id="{DD4970AC-A227-69B9-535E-069556FBF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7938" y="2450789"/>
            <a:ext cx="4535235" cy="45352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413168"/>
            <a:ext cx="18288000" cy="873832"/>
            <a:chOff x="0" y="0"/>
            <a:chExt cx="4816593" cy="230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30145"/>
            </a:xfrm>
            <a:custGeom>
              <a:avLst/>
              <a:gdLst/>
              <a:ahLst/>
              <a:cxnLst/>
              <a:rect l="l" t="t" r="r" b="b"/>
              <a:pathLst>
                <a:path w="4816592" h="230145">
                  <a:moveTo>
                    <a:pt x="0" y="0"/>
                  </a:moveTo>
                  <a:lnTo>
                    <a:pt x="4816592" y="0"/>
                  </a:lnTo>
                  <a:lnTo>
                    <a:pt x="4816592" y="230145"/>
                  </a:lnTo>
                  <a:lnTo>
                    <a:pt x="0" y="230145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47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HOSTED BY: CENTRAL LABORATORY, ISLAMIC UNIVERSITY, KUSHTIA, BANGLADESH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4610" y="2551086"/>
            <a:ext cx="106909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9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PROPOSED 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610" y="3382936"/>
            <a:ext cx="16765190" cy="3124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ensemble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combining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CNN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MobileNetV2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EfficientNetB0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 voting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98.93% accuracy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outperforming all individual models.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Grad-CAM visualizations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improving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interpretability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Innovation: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to combine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and deep CNNs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efficient, high-accuracy MRI classification.</a:t>
            </a:r>
          </a:p>
          <a:p>
            <a:pPr marL="727074" lvl="1" indent="-4572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Relevance: 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scalable, interpretable, and clinically applicable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for automated brain tumor diagnosis.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17935" y="712444"/>
            <a:ext cx="16641365" cy="1557520"/>
            <a:chOff x="0" y="0"/>
            <a:chExt cx="22188487" cy="2076694"/>
          </a:xfrm>
        </p:grpSpPr>
        <p:sp>
          <p:nvSpPr>
            <p:cNvPr id="14" name="Freeform 14"/>
            <p:cNvSpPr/>
            <p:nvPr/>
          </p:nvSpPr>
          <p:spPr>
            <a:xfrm>
              <a:off x="10247494" y="0"/>
              <a:ext cx="2241184" cy="2076694"/>
            </a:xfrm>
            <a:custGeom>
              <a:avLst/>
              <a:gdLst/>
              <a:ahLst/>
              <a:cxnLst/>
              <a:rect l="l" t="t" r="r" b="b"/>
              <a:pathLst>
                <a:path w="2241184" h="2076694">
                  <a:moveTo>
                    <a:pt x="0" y="0"/>
                  </a:moveTo>
                  <a:lnTo>
                    <a:pt x="2241185" y="0"/>
                  </a:lnTo>
                  <a:lnTo>
                    <a:pt x="2241185" y="2076694"/>
                  </a:lnTo>
                  <a:lnTo>
                    <a:pt x="0" y="207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348001"/>
              <a:ext cx="2882046" cy="1174361"/>
            </a:xfrm>
            <a:custGeom>
              <a:avLst/>
              <a:gdLst/>
              <a:ahLst/>
              <a:cxnLst/>
              <a:rect l="l" t="t" r="r" b="b"/>
              <a:pathLst>
                <a:path w="2882046" h="1174361">
                  <a:moveTo>
                    <a:pt x="0" y="0"/>
                  </a:moveTo>
                  <a:lnTo>
                    <a:pt x="2882046" y="0"/>
                  </a:lnTo>
                  <a:lnTo>
                    <a:pt x="2882046" y="1174362"/>
                  </a:lnTo>
                  <a:lnTo>
                    <a:pt x="0" y="117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324370" y="42068"/>
              <a:ext cx="1510889" cy="1510889"/>
            </a:xfrm>
            <a:custGeom>
              <a:avLst/>
              <a:gdLst/>
              <a:ahLst/>
              <a:cxnLst/>
              <a:rect l="l" t="t" r="r" b="b"/>
              <a:pathLst>
                <a:path w="1510889" h="1510889">
                  <a:moveTo>
                    <a:pt x="0" y="0"/>
                  </a:moveTo>
                  <a:lnTo>
                    <a:pt x="1510889" y="0"/>
                  </a:lnTo>
                  <a:lnTo>
                    <a:pt x="1510889" y="1510889"/>
                  </a:lnTo>
                  <a:lnTo>
                    <a:pt x="0" y="1510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936815" y="124146"/>
              <a:ext cx="1251672" cy="1428811"/>
            </a:xfrm>
            <a:custGeom>
              <a:avLst/>
              <a:gdLst/>
              <a:ahLst/>
              <a:cxnLst/>
              <a:rect l="l" t="t" r="r" b="b"/>
              <a:pathLst>
                <a:path w="1251672" h="1428811">
                  <a:moveTo>
                    <a:pt x="0" y="0"/>
                  </a:moveTo>
                  <a:lnTo>
                    <a:pt x="1251672" y="0"/>
                  </a:lnTo>
                  <a:lnTo>
                    <a:pt x="1251672" y="1428811"/>
                  </a:lnTo>
                  <a:lnTo>
                    <a:pt x="0" y="142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1C21CD0B-03E3-4769-11AC-07098D9F5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36" y="6441289"/>
            <a:ext cx="13412510" cy="28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413168"/>
            <a:ext cx="18288000" cy="873832"/>
            <a:chOff x="0" y="0"/>
            <a:chExt cx="4816593" cy="230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30145"/>
            </a:xfrm>
            <a:custGeom>
              <a:avLst/>
              <a:gdLst/>
              <a:ahLst/>
              <a:cxnLst/>
              <a:rect l="l" t="t" r="r" b="b"/>
              <a:pathLst>
                <a:path w="4816592" h="230145">
                  <a:moveTo>
                    <a:pt x="0" y="0"/>
                  </a:moveTo>
                  <a:lnTo>
                    <a:pt x="4816592" y="0"/>
                  </a:lnTo>
                  <a:lnTo>
                    <a:pt x="4816592" y="230145"/>
                  </a:lnTo>
                  <a:lnTo>
                    <a:pt x="0" y="230145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47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HOSTED BY: CENTRAL LABORATORY, ISLAMIC UNIVERSITY, KUSHTIA, BANGLADESH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4610" y="2551086"/>
            <a:ext cx="106909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95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RESULTS &amp; DISCUSSION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609" y="3382936"/>
            <a:ext cx="9031465" cy="5348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2774" lvl="1" indent="-342900" algn="l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→ 98.93% accuracy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EfficientNetB0 → 97.62% accuracy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MobileNetV2 → 97.38% accuracy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 → 96.99% accuracy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CNN → 96.79% accuracy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improved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precision, recall, and F1-score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reducing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confusion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similar tumor types.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Implication: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ensemble approach provides a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reliable and clinically applicable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for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brain tumor classification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12774" lvl="1" indent="-342900" algn="l">
              <a:lnSpc>
                <a:spcPts val="3499"/>
              </a:lnSpc>
              <a:buFont typeface="Wingdings" panose="05000000000000000000" pitchFamily="2" charset="2"/>
              <a:buChar char="Ø"/>
            </a:pPr>
            <a:endParaRPr lang="en-US" sz="2499" spc="59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17935" y="712444"/>
            <a:ext cx="16641365" cy="1557520"/>
            <a:chOff x="0" y="0"/>
            <a:chExt cx="22188487" cy="2076694"/>
          </a:xfrm>
        </p:grpSpPr>
        <p:sp>
          <p:nvSpPr>
            <p:cNvPr id="14" name="Freeform 14"/>
            <p:cNvSpPr/>
            <p:nvPr/>
          </p:nvSpPr>
          <p:spPr>
            <a:xfrm>
              <a:off x="10247494" y="0"/>
              <a:ext cx="2241184" cy="2076694"/>
            </a:xfrm>
            <a:custGeom>
              <a:avLst/>
              <a:gdLst/>
              <a:ahLst/>
              <a:cxnLst/>
              <a:rect l="l" t="t" r="r" b="b"/>
              <a:pathLst>
                <a:path w="2241184" h="2076694">
                  <a:moveTo>
                    <a:pt x="0" y="0"/>
                  </a:moveTo>
                  <a:lnTo>
                    <a:pt x="2241185" y="0"/>
                  </a:lnTo>
                  <a:lnTo>
                    <a:pt x="2241185" y="2076694"/>
                  </a:lnTo>
                  <a:lnTo>
                    <a:pt x="0" y="207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348001"/>
              <a:ext cx="2882046" cy="1174361"/>
            </a:xfrm>
            <a:custGeom>
              <a:avLst/>
              <a:gdLst/>
              <a:ahLst/>
              <a:cxnLst/>
              <a:rect l="l" t="t" r="r" b="b"/>
              <a:pathLst>
                <a:path w="2882046" h="1174361">
                  <a:moveTo>
                    <a:pt x="0" y="0"/>
                  </a:moveTo>
                  <a:lnTo>
                    <a:pt x="2882046" y="0"/>
                  </a:lnTo>
                  <a:lnTo>
                    <a:pt x="2882046" y="1174362"/>
                  </a:lnTo>
                  <a:lnTo>
                    <a:pt x="0" y="117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324370" y="42068"/>
              <a:ext cx="1510889" cy="1510889"/>
            </a:xfrm>
            <a:custGeom>
              <a:avLst/>
              <a:gdLst/>
              <a:ahLst/>
              <a:cxnLst/>
              <a:rect l="l" t="t" r="r" b="b"/>
              <a:pathLst>
                <a:path w="1510889" h="1510889">
                  <a:moveTo>
                    <a:pt x="0" y="0"/>
                  </a:moveTo>
                  <a:lnTo>
                    <a:pt x="1510889" y="0"/>
                  </a:lnTo>
                  <a:lnTo>
                    <a:pt x="1510889" y="1510889"/>
                  </a:lnTo>
                  <a:lnTo>
                    <a:pt x="0" y="1510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936815" y="124146"/>
              <a:ext cx="1251672" cy="1428811"/>
            </a:xfrm>
            <a:custGeom>
              <a:avLst/>
              <a:gdLst/>
              <a:ahLst/>
              <a:cxnLst/>
              <a:rect l="l" t="t" r="r" b="b"/>
              <a:pathLst>
                <a:path w="1251672" h="1428811">
                  <a:moveTo>
                    <a:pt x="0" y="0"/>
                  </a:moveTo>
                  <a:lnTo>
                    <a:pt x="1251672" y="0"/>
                  </a:lnTo>
                  <a:lnTo>
                    <a:pt x="1251672" y="1428811"/>
                  </a:lnTo>
                  <a:lnTo>
                    <a:pt x="0" y="142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863360D-D86E-5B61-EA9A-298622005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74" y="2795008"/>
            <a:ext cx="8419526" cy="54726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413168"/>
            <a:ext cx="18288000" cy="873832"/>
            <a:chOff x="0" y="0"/>
            <a:chExt cx="4816593" cy="230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30145"/>
            </a:xfrm>
            <a:custGeom>
              <a:avLst/>
              <a:gdLst/>
              <a:ahLst/>
              <a:cxnLst/>
              <a:rect l="l" t="t" r="r" b="b"/>
              <a:pathLst>
                <a:path w="4816592" h="230145">
                  <a:moveTo>
                    <a:pt x="0" y="0"/>
                  </a:moveTo>
                  <a:lnTo>
                    <a:pt x="4816592" y="0"/>
                  </a:lnTo>
                  <a:lnTo>
                    <a:pt x="4816592" y="230145"/>
                  </a:lnTo>
                  <a:lnTo>
                    <a:pt x="0" y="230145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47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HOSTED BY: CENTRAL LABORATORY, ISLAMIC UNIVERSITY, KUSHTIA, BANGLADESH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4610" y="2551086"/>
            <a:ext cx="106909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9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9850" y="3426936"/>
            <a:ext cx="17207150" cy="2207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9874" lvl="1">
              <a:lnSpc>
                <a:spcPts val="3499"/>
              </a:lnSpc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  <a:endParaRPr lang="en-US" sz="2800" b="1" spc="59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CNN ensemble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developed, outperforming individual models in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brain tumor classification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Grad-CAM visualizations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improved model interpretability, supporting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trust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AI-driven diagnosis. 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highlights the potential of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deep learning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reliable medical image analysis.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endParaRPr lang="en-US" sz="2500" spc="59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17935" y="712444"/>
            <a:ext cx="16641365" cy="1557520"/>
            <a:chOff x="0" y="0"/>
            <a:chExt cx="22188487" cy="2076694"/>
          </a:xfrm>
        </p:grpSpPr>
        <p:sp>
          <p:nvSpPr>
            <p:cNvPr id="14" name="Freeform 14"/>
            <p:cNvSpPr/>
            <p:nvPr/>
          </p:nvSpPr>
          <p:spPr>
            <a:xfrm>
              <a:off x="10247494" y="0"/>
              <a:ext cx="2241184" cy="2076694"/>
            </a:xfrm>
            <a:custGeom>
              <a:avLst/>
              <a:gdLst/>
              <a:ahLst/>
              <a:cxnLst/>
              <a:rect l="l" t="t" r="r" b="b"/>
              <a:pathLst>
                <a:path w="2241184" h="2076694">
                  <a:moveTo>
                    <a:pt x="0" y="0"/>
                  </a:moveTo>
                  <a:lnTo>
                    <a:pt x="2241185" y="0"/>
                  </a:lnTo>
                  <a:lnTo>
                    <a:pt x="2241185" y="2076694"/>
                  </a:lnTo>
                  <a:lnTo>
                    <a:pt x="0" y="207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348001"/>
              <a:ext cx="2882046" cy="1174361"/>
            </a:xfrm>
            <a:custGeom>
              <a:avLst/>
              <a:gdLst/>
              <a:ahLst/>
              <a:cxnLst/>
              <a:rect l="l" t="t" r="r" b="b"/>
              <a:pathLst>
                <a:path w="2882046" h="1174361">
                  <a:moveTo>
                    <a:pt x="0" y="0"/>
                  </a:moveTo>
                  <a:lnTo>
                    <a:pt x="2882046" y="0"/>
                  </a:lnTo>
                  <a:lnTo>
                    <a:pt x="2882046" y="1174362"/>
                  </a:lnTo>
                  <a:lnTo>
                    <a:pt x="0" y="117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324370" y="42068"/>
              <a:ext cx="1510889" cy="1510889"/>
            </a:xfrm>
            <a:custGeom>
              <a:avLst/>
              <a:gdLst/>
              <a:ahLst/>
              <a:cxnLst/>
              <a:rect l="l" t="t" r="r" b="b"/>
              <a:pathLst>
                <a:path w="1510889" h="1510889">
                  <a:moveTo>
                    <a:pt x="0" y="0"/>
                  </a:moveTo>
                  <a:lnTo>
                    <a:pt x="1510889" y="0"/>
                  </a:lnTo>
                  <a:lnTo>
                    <a:pt x="1510889" y="1510889"/>
                  </a:lnTo>
                  <a:lnTo>
                    <a:pt x="0" y="1510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936815" y="124146"/>
              <a:ext cx="1251672" cy="1428811"/>
            </a:xfrm>
            <a:custGeom>
              <a:avLst/>
              <a:gdLst/>
              <a:ahLst/>
              <a:cxnLst/>
              <a:rect l="l" t="t" r="r" b="b"/>
              <a:pathLst>
                <a:path w="1251672" h="1428811">
                  <a:moveTo>
                    <a:pt x="0" y="0"/>
                  </a:moveTo>
                  <a:lnTo>
                    <a:pt x="1251672" y="0"/>
                  </a:lnTo>
                  <a:lnTo>
                    <a:pt x="1251672" y="1428811"/>
                  </a:lnTo>
                  <a:lnTo>
                    <a:pt x="0" y="142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BE0ED86-D505-ED7D-A1E5-B33941FCA0DA}"/>
              </a:ext>
            </a:extLst>
          </p:cNvPr>
          <p:cNvSpPr txBox="1"/>
          <p:nvPr/>
        </p:nvSpPr>
        <p:spPr>
          <a:xfrm>
            <a:off x="617934" y="5371306"/>
            <a:ext cx="16641365" cy="1859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4" lvl="1">
              <a:lnSpc>
                <a:spcPts val="3499"/>
              </a:lnSpc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  <a:endParaRPr lang="en-US" sz="2800" b="1" spc="59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on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multi-center and external datasets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stronger generalization.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CNN–Transformer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self-supervised learning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approaches to reduce data dependency.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and evaluate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in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hospital workflows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assess its clinical practicality and scalability.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36482"/>
            <a:ext cx="18288000" cy="815119"/>
            <a:chOff x="0" y="0"/>
            <a:chExt cx="1377885" cy="6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7885" cy="61414"/>
            </a:xfrm>
            <a:custGeom>
              <a:avLst/>
              <a:gdLst/>
              <a:ahLst/>
              <a:cxnLst/>
              <a:rect l="l" t="t" r="r" b="b"/>
              <a:pathLst>
                <a:path w="1377885" h="61414">
                  <a:moveTo>
                    <a:pt x="0" y="0"/>
                  </a:moveTo>
                  <a:lnTo>
                    <a:pt x="1377885" y="0"/>
                  </a:lnTo>
                  <a:lnTo>
                    <a:pt x="1377885" y="61414"/>
                  </a:lnTo>
                  <a:lnTo>
                    <a:pt x="0" y="61414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77885" cy="10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90753"/>
            <a:ext cx="4081850" cy="337922"/>
            <a:chOff x="0" y="0"/>
            <a:chExt cx="1075055" cy="89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055" cy="89000"/>
            </a:xfrm>
            <a:custGeom>
              <a:avLst/>
              <a:gdLst/>
              <a:ahLst/>
              <a:cxnLst/>
              <a:rect l="l" t="t" r="r" b="b"/>
              <a:pathLst>
                <a:path w="1075055" h="89000">
                  <a:moveTo>
                    <a:pt x="0" y="0"/>
                  </a:moveTo>
                  <a:lnTo>
                    <a:pt x="1075055" y="0"/>
                  </a:lnTo>
                  <a:lnTo>
                    <a:pt x="1075055" y="89000"/>
                  </a:lnTo>
                  <a:lnTo>
                    <a:pt x="0" y="89000"/>
                  </a:lnTo>
                  <a:close/>
                </a:path>
              </a:pathLst>
            </a:custGeom>
            <a:solidFill>
              <a:srgbClr val="00634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075055" cy="1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9413168"/>
            <a:ext cx="18288000" cy="873832"/>
            <a:chOff x="0" y="0"/>
            <a:chExt cx="4816593" cy="230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230145"/>
            </a:xfrm>
            <a:custGeom>
              <a:avLst/>
              <a:gdLst/>
              <a:ahLst/>
              <a:cxnLst/>
              <a:rect l="l" t="t" r="r" b="b"/>
              <a:pathLst>
                <a:path w="4816592" h="230145">
                  <a:moveTo>
                    <a:pt x="0" y="0"/>
                  </a:moveTo>
                  <a:lnTo>
                    <a:pt x="4816592" y="0"/>
                  </a:lnTo>
                  <a:lnTo>
                    <a:pt x="4816592" y="230145"/>
                  </a:lnTo>
                  <a:lnTo>
                    <a:pt x="0" y="230145"/>
                  </a:lnTo>
                  <a:close/>
                </a:path>
              </a:pathLst>
            </a:custGeom>
            <a:solidFill>
              <a:srgbClr val="00629B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277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47">
                  <a:solidFill>
                    <a:srgbClr val="FFFFFF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HOSTED BY: CENTRAL LABORATORY, ISLAMIC UNIVERSITY, KUSHTIA, BANGLADESH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84610" y="2551086"/>
            <a:ext cx="106909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95" dirty="0">
                <a:solidFill>
                  <a:srgbClr val="000000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REFERENCE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610" y="3382936"/>
            <a:ext cx="16319902" cy="49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774" lvl="1" indent="-342900" algn="l">
              <a:lnSpc>
                <a:spcPts val="3499"/>
              </a:lnSpc>
              <a:buFont typeface="Wingdings" panose="05000000000000000000" pitchFamily="2" charset="2"/>
              <a:buChar char="Ø"/>
            </a:pPr>
            <a:endParaRPr lang="en-US" sz="2499" spc="59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S. L. Veeranki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“Detection and classification of brain tumors using a convolutional neural network,”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7th Int. Conf. Trends Electr. Informatics (ICOEI)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IEEE, 2023.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Sandler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“MobileNetV2: Inverted residuals and linear bottlenecks,”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IEEE Conf. Comput. Vis. Pattern Recogn.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2018.</a:t>
            </a:r>
            <a:endParaRPr lang="en-US" sz="2499" spc="59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Pashaei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“Brain tumor classification via convolutional neural network and extreme learning machines,”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8th Int. Conf. Comput. Knowl. Eng.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IEEE, 2018.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Tan and Q. V. Le, “EfficientNet: Rethinking model scaling for convolutional neural networks,”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Int. Conf. Machine Learning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2019.</a:t>
            </a:r>
          </a:p>
          <a:p>
            <a:pPr marL="612774" lvl="1" indent="-342900">
              <a:lnSpc>
                <a:spcPts val="3499"/>
              </a:lnSpc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Azizi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“Big self-supervised models advance medical image classification,” </a:t>
            </a:r>
            <a:r>
              <a:rPr lang="en-GB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IEEE/CVF Int. Conf. Comput. Vision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2021.</a:t>
            </a:r>
            <a:endParaRPr lang="en-US" sz="2499" spc="59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17935" y="712444"/>
            <a:ext cx="16641365" cy="1557520"/>
            <a:chOff x="0" y="0"/>
            <a:chExt cx="22188487" cy="2076694"/>
          </a:xfrm>
        </p:grpSpPr>
        <p:sp>
          <p:nvSpPr>
            <p:cNvPr id="14" name="Freeform 14"/>
            <p:cNvSpPr/>
            <p:nvPr/>
          </p:nvSpPr>
          <p:spPr>
            <a:xfrm>
              <a:off x="10247494" y="0"/>
              <a:ext cx="2241184" cy="2076694"/>
            </a:xfrm>
            <a:custGeom>
              <a:avLst/>
              <a:gdLst/>
              <a:ahLst/>
              <a:cxnLst/>
              <a:rect l="l" t="t" r="r" b="b"/>
              <a:pathLst>
                <a:path w="2241184" h="2076694">
                  <a:moveTo>
                    <a:pt x="0" y="0"/>
                  </a:moveTo>
                  <a:lnTo>
                    <a:pt x="2241185" y="0"/>
                  </a:lnTo>
                  <a:lnTo>
                    <a:pt x="2241185" y="2076694"/>
                  </a:lnTo>
                  <a:lnTo>
                    <a:pt x="0" y="2076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348001"/>
              <a:ext cx="2882046" cy="1174361"/>
            </a:xfrm>
            <a:custGeom>
              <a:avLst/>
              <a:gdLst/>
              <a:ahLst/>
              <a:cxnLst/>
              <a:rect l="l" t="t" r="r" b="b"/>
              <a:pathLst>
                <a:path w="2882046" h="1174361">
                  <a:moveTo>
                    <a:pt x="0" y="0"/>
                  </a:moveTo>
                  <a:lnTo>
                    <a:pt x="2882046" y="0"/>
                  </a:lnTo>
                  <a:lnTo>
                    <a:pt x="2882046" y="1174362"/>
                  </a:lnTo>
                  <a:lnTo>
                    <a:pt x="0" y="1174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324370" y="42068"/>
              <a:ext cx="1510889" cy="1510889"/>
            </a:xfrm>
            <a:custGeom>
              <a:avLst/>
              <a:gdLst/>
              <a:ahLst/>
              <a:cxnLst/>
              <a:rect l="l" t="t" r="r" b="b"/>
              <a:pathLst>
                <a:path w="1510889" h="1510889">
                  <a:moveTo>
                    <a:pt x="0" y="0"/>
                  </a:moveTo>
                  <a:lnTo>
                    <a:pt x="1510889" y="0"/>
                  </a:lnTo>
                  <a:lnTo>
                    <a:pt x="1510889" y="1510889"/>
                  </a:lnTo>
                  <a:lnTo>
                    <a:pt x="0" y="1510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936815" y="124146"/>
              <a:ext cx="1251672" cy="1428811"/>
            </a:xfrm>
            <a:custGeom>
              <a:avLst/>
              <a:gdLst/>
              <a:ahLst/>
              <a:cxnLst/>
              <a:rect l="l" t="t" r="r" b="b"/>
              <a:pathLst>
                <a:path w="1251672" h="1428811">
                  <a:moveTo>
                    <a:pt x="0" y="0"/>
                  </a:moveTo>
                  <a:lnTo>
                    <a:pt x="1251672" y="0"/>
                  </a:lnTo>
                  <a:lnTo>
                    <a:pt x="1251672" y="1428811"/>
                  </a:lnTo>
                  <a:lnTo>
                    <a:pt x="0" y="1428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79" r="-457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825</Words>
  <Application>Microsoft Office PowerPoint</Application>
  <PresentationFormat>Custom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Times New Roman Bold</vt:lpstr>
      <vt:lpstr>ITC Edwardian Script</vt:lpstr>
      <vt:lpstr>Aptos</vt:lpstr>
      <vt:lpstr>Wingdings</vt:lpstr>
      <vt:lpstr>Times New Roman</vt:lpstr>
      <vt:lpstr>Calibri</vt:lpstr>
      <vt:lpstr>Roboto Condensed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Compas_2025</dc:title>
  <dc:creator>Abdullah Al Mahmud Joy</dc:creator>
  <cp:lastModifiedBy>Abdullah Al Mahmud Joy</cp:lastModifiedBy>
  <cp:revision>20</cp:revision>
  <dcterms:created xsi:type="dcterms:W3CDTF">2006-08-16T00:00:00Z</dcterms:created>
  <dcterms:modified xsi:type="dcterms:W3CDTF">2025-10-21T16:07:40Z</dcterms:modified>
  <dc:identifier>DAG17Vso9ds</dc:identifier>
</cp:coreProperties>
</file>